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316" r:id="rId9"/>
    <p:sldId id="266" r:id="rId10"/>
    <p:sldId id="295" r:id="rId11"/>
    <p:sldId id="267" r:id="rId12"/>
    <p:sldId id="268" r:id="rId13"/>
    <p:sldId id="272" r:id="rId14"/>
    <p:sldId id="308" r:id="rId15"/>
    <p:sldId id="273" r:id="rId16"/>
    <p:sldId id="274" r:id="rId17"/>
    <p:sldId id="275" r:id="rId18"/>
    <p:sldId id="276" r:id="rId19"/>
    <p:sldId id="277" r:id="rId20"/>
    <p:sldId id="278" r:id="rId21"/>
    <p:sldId id="317" r:id="rId22"/>
    <p:sldId id="318" r:id="rId23"/>
    <p:sldId id="279" r:id="rId24"/>
    <p:sldId id="280" r:id="rId25"/>
    <p:sldId id="307" r:id="rId26"/>
    <p:sldId id="306" r:id="rId27"/>
    <p:sldId id="294" r:id="rId28"/>
    <p:sldId id="292" r:id="rId29"/>
    <p:sldId id="289" r:id="rId30"/>
    <p:sldId id="281" r:id="rId31"/>
    <p:sldId id="293" r:id="rId32"/>
    <p:sldId id="283" r:id="rId33"/>
    <p:sldId id="284" r:id="rId34"/>
    <p:sldId id="287" r:id="rId35"/>
    <p:sldId id="288" r:id="rId36"/>
    <p:sldId id="297" r:id="rId37"/>
    <p:sldId id="296" r:id="rId38"/>
    <p:sldId id="301" r:id="rId39"/>
    <p:sldId id="298" r:id="rId40"/>
    <p:sldId id="302" r:id="rId41"/>
    <p:sldId id="299" r:id="rId42"/>
    <p:sldId id="303" r:id="rId43"/>
    <p:sldId id="304" r:id="rId44"/>
    <p:sldId id="300" r:id="rId45"/>
    <p:sldId id="305" r:id="rId46"/>
    <p:sldId id="309" r:id="rId47"/>
    <p:sldId id="310" r:id="rId48"/>
    <p:sldId id="313" r:id="rId49"/>
    <p:sldId id="311" r:id="rId50"/>
    <p:sldId id="312" r:id="rId51"/>
    <p:sldId id="315" r:id="rId52"/>
    <p:sldId id="29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7E6"/>
    <a:srgbClr val="F89728"/>
    <a:srgbClr val="EDAC22"/>
    <a:srgbClr val="67ACFD"/>
    <a:srgbClr val="458FE6"/>
    <a:srgbClr val="67A2E7"/>
    <a:srgbClr val="90B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3" autoAdjust="0"/>
    <p:restoredTop sz="79536" autoAdjust="0"/>
  </p:normalViewPr>
  <p:slideViewPr>
    <p:cSldViewPr snapToGrid="0" snapToObjects="1">
      <p:cViewPr varScale="1">
        <p:scale>
          <a:sx n="99" d="100"/>
          <a:sy n="99" d="100"/>
        </p:scale>
        <p:origin x="-13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E2E7-93C8-4E7D-9370-5AFBB21501DE}" type="datetimeFigureOut">
              <a:rPr lang="en-US" smtClean="0"/>
              <a:pPr/>
              <a:t>6/9/16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5E826-30C2-4207-9ADD-A04E337402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1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1password anywhere, a web interface through </a:t>
            </a:r>
            <a:r>
              <a:rPr lang="en-US" dirty="0" err="1" smtClean="0"/>
              <a:t>Dropbox</a:t>
            </a:r>
            <a:r>
              <a:rPr lang="en-US" baseline="0" dirty="0" smtClean="0"/>
              <a:t> is supported on Linux, but it’s hardly the feature rich platform available elsewhere.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Lastpass</a:t>
            </a:r>
            <a:r>
              <a:rPr lang="en-US" baseline="0" dirty="0" smtClean="0"/>
              <a:t> and Password Box are browser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because </a:t>
            </a:r>
            <a:r>
              <a:rPr lang="en-US" dirty="0" err="1" smtClean="0"/>
              <a:t>Keepass</a:t>
            </a:r>
            <a:r>
              <a:rPr lang="en-US" dirty="0" smtClean="0"/>
              <a:t>’ ports to mobile are unofficial and/or contributed</a:t>
            </a:r>
            <a:r>
              <a:rPr lang="en-US" baseline="0" dirty="0" smtClean="0"/>
              <a:t> by the community, doesn’t mean they’re not good.  Crowd contributions is how open source exists.  </a:t>
            </a:r>
            <a:r>
              <a:rPr lang="en-US" baseline="0" dirty="0" err="1" smtClean="0"/>
              <a:t>Keepass</a:t>
            </a:r>
            <a:r>
              <a:rPr lang="en-US" baseline="0" dirty="0" smtClean="0"/>
              <a:t> ports include blackberry and even palm OS.  </a:t>
            </a:r>
            <a:r>
              <a:rPr lang="en-US" baseline="0" dirty="0" err="1" smtClean="0"/>
              <a:t>Lastpass</a:t>
            </a:r>
            <a:r>
              <a:rPr lang="en-US" baseline="0" dirty="0" smtClean="0"/>
              <a:t> has some limited or paid versions for HP </a:t>
            </a:r>
            <a:r>
              <a:rPr lang="en-US" baseline="0" dirty="0" err="1" smtClean="0"/>
              <a:t>webOS</a:t>
            </a:r>
            <a:r>
              <a:rPr lang="en-US" baseline="0" dirty="0" smtClean="0"/>
              <a:t> (palm OS), blackberry.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Keeper has several tablet apps as well – surface, kindle fire, nook.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4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TOTP= time based one time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2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www.wired.com</a:t>
            </a:r>
            <a:r>
              <a:rPr lang="en-US" dirty="0" smtClean="0"/>
              <a:t>/2008/03/hackers-publish/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www.schneier.com</a:t>
            </a:r>
            <a:r>
              <a:rPr lang="en-US" dirty="0" smtClean="0"/>
              <a:t>/blog/archives/2015/10/</a:t>
            </a:r>
            <a:r>
              <a:rPr lang="en-US" dirty="0" err="1" smtClean="0"/>
              <a:t>stealing_finger.html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9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lifehacker.com</a:t>
            </a:r>
            <a:r>
              <a:rPr lang="en-US" dirty="0" smtClean="0"/>
              <a:t>/keepass-vulnerability-could-let-attackers-steal-your-pa-1781486764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themerkle.com</a:t>
            </a:r>
            <a:r>
              <a:rPr lang="en-US" dirty="0" smtClean="0"/>
              <a:t>/</a:t>
            </a:r>
            <a:r>
              <a:rPr lang="en-US" dirty="0" err="1" smtClean="0"/>
              <a:t>keepass</a:t>
            </a:r>
            <a:r>
              <a:rPr lang="en-US" dirty="0" smtClean="0"/>
              <a:t>-developer-prefers-money-over-security/</a:t>
            </a:r>
          </a:p>
          <a:p>
            <a:endParaRPr lang="en-US" dirty="0" smtClean="0"/>
          </a:p>
          <a:p>
            <a:r>
              <a:rPr lang="en-US" dirty="0" smtClean="0"/>
              <a:t>Pressured into HTTPS AND digital signing of images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keepass.info</a:t>
            </a:r>
            <a:r>
              <a:rPr lang="en-US" dirty="0" smtClean="0"/>
              <a:t>/help/kb/</a:t>
            </a:r>
            <a:r>
              <a:rPr lang="en-US" dirty="0" err="1" smtClean="0"/>
              <a:t>sec_issues.html#updsig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8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692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9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1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1785"/>
            <a:ext cx="8229600" cy="104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Headline #1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GHC Horizontal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" y="6206440"/>
            <a:ext cx="2741146" cy="603052"/>
          </a:xfrm>
          <a:prstGeom prst="rect">
            <a:avLst/>
          </a:prstGeom>
        </p:spPr>
      </p:pic>
      <p:pic>
        <p:nvPicPr>
          <p:cNvPr id="9" name="Picture 8" descr="ACM.pdf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72301" y="6239492"/>
            <a:ext cx="1460920" cy="5102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133869"/>
            <a:ext cx="91440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BI logo - main version (sig 2)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69" y="6243796"/>
            <a:ext cx="1055527" cy="51997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9713" y="622471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Arial"/>
              </a:rPr>
              <a:t>2015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8638" y="6281152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543786" y="6284128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5040" y="1063317"/>
            <a:ext cx="7250228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7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62626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0BF44"/>
        </a:buClr>
        <a:buSzPct val="105000"/>
        <a:buFont typeface="Wingdings" charset="2"/>
        <a:buChar char="§"/>
        <a:defRPr sz="3200" kern="1200">
          <a:solidFill>
            <a:schemeClr val="tx1"/>
          </a:solidFill>
          <a:latin typeface="Calibri" pitchFamily="34" charset="0"/>
          <a:ea typeface="+mn-ea"/>
          <a:cs typeface="Arial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90BF44"/>
        </a:buClr>
        <a:buFont typeface="Lucida Grande"/>
        <a:buChar char="−"/>
        <a:defRPr sz="2800" kern="1200">
          <a:solidFill>
            <a:schemeClr val="tx1"/>
          </a:solidFill>
          <a:latin typeface="Calibri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0BF44"/>
        </a:buClr>
        <a:buFont typeface="Arial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0BF44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0BF44"/>
        </a:buClr>
        <a:buSzPct val="80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3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19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19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19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19.png"/><Relationship Id="rId13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19.png"/><Relationship Id="rId13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19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19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19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19.png"/><Relationship Id="rId1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19.png"/><Relationship Id="rId1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ekam@cisco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53764" y="2130426"/>
            <a:ext cx="5604435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(Almost) Everything </a:t>
            </a:r>
            <a:r>
              <a:rPr lang="en-US" dirty="0">
                <a:solidFill>
                  <a:schemeClr val="tx1"/>
                </a:solidFill>
              </a:rPr>
              <a:t>You Need to Know About Password Managers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53763" y="3886200"/>
            <a:ext cx="5604435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Jennie </a:t>
            </a:r>
            <a:r>
              <a:rPr lang="en-US" dirty="0" err="1" smtClean="0"/>
              <a:t>Kam</a:t>
            </a:r>
            <a:endParaRPr lang="en-US" dirty="0" smtClean="0"/>
          </a:p>
          <a:p>
            <a:r>
              <a:rPr lang="en-US" dirty="0" smtClean="0"/>
              <a:t>June 10, 2016</a:t>
            </a:r>
          </a:p>
          <a:p>
            <a:endParaRPr lang="en-US" dirty="0" smtClean="0"/>
          </a:p>
          <a:p>
            <a:r>
              <a:rPr lang="en-US" dirty="0" smtClean="0"/>
              <a:t>Originally given Oct 14, 2015 in Houston, TX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twitter-bird-blue-on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58" y="203202"/>
            <a:ext cx="378382" cy="504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6295" y="280038"/>
            <a:ext cx="80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#GHC15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AC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Vertical GH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23" name="Picture 22" descr="ABI logo - main version (sig 2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95959"/>
                </a:solidFill>
                <a:latin typeface="Arial"/>
                <a:cs typeface="Arial"/>
              </a:rPr>
              <a:t>2015</a:t>
            </a:r>
            <a:endParaRPr lang="en-US" sz="28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11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new-</a:t>
            </a:r>
            <a:r>
              <a:rPr lang="en-US" dirty="0" err="1" smtClean="0"/>
              <a:t>ish</a:t>
            </a:r>
            <a:r>
              <a:rPr lang="en-US" dirty="0" smtClean="0"/>
              <a:t> puppy owner</a:t>
            </a:r>
          </a:p>
          <a:p>
            <a:pPr lvl="1"/>
            <a:r>
              <a:rPr lang="en-US" dirty="0" smtClean="0"/>
              <a:t>Human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9" y="1297719"/>
            <a:ext cx="1223742" cy="47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I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 lot of whitepapers, news articles</a:t>
            </a:r>
          </a:p>
          <a:p>
            <a:r>
              <a:rPr lang="en-US" dirty="0" smtClean="0"/>
              <a:t>Fiddled with a bunch of password managers</a:t>
            </a:r>
          </a:p>
          <a:p>
            <a:pPr lvl="1"/>
            <a:r>
              <a:rPr lang="en-US" dirty="0" smtClean="0"/>
              <a:t>OSX 10.10-10.11</a:t>
            </a:r>
            <a:r>
              <a:rPr lang="en-US" dirty="0"/>
              <a:t> </a:t>
            </a:r>
            <a:r>
              <a:rPr lang="en-US" dirty="0" smtClean="0"/>
              <a:t>(Yosemite, El Capitan)</a:t>
            </a:r>
          </a:p>
          <a:p>
            <a:pPr lvl="1"/>
            <a:r>
              <a:rPr lang="en-US" dirty="0" smtClean="0"/>
              <a:t>Windows 8 (Ugh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Ubuntu 12.X (Precise Pangolin)</a:t>
            </a:r>
          </a:p>
          <a:p>
            <a:pPr lvl="1"/>
            <a:r>
              <a:rPr lang="en-US" dirty="0" smtClean="0"/>
              <a:t>Android 4.2 (Jelly Bean)</a:t>
            </a:r>
          </a:p>
        </p:txBody>
      </p:sp>
    </p:spTree>
    <p:extLst>
      <p:ext uri="{BB962C8B-B14F-4D97-AF65-F5344CB8AC3E}">
        <p14:creationId xmlns:p14="http://schemas.microsoft.com/office/powerpoint/2010/main" val="8578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paranoid people like to have long, complex, unique passwords for each login</a:t>
            </a:r>
          </a:p>
          <a:p>
            <a:r>
              <a:rPr lang="en-US" dirty="0" smtClean="0"/>
              <a:t>And, because PC Magazine’s table is not helpful to 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6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0-13 at 11.4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7" y="273718"/>
            <a:ext cx="7981601" cy="55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5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0-13 at 11.4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7" y="273718"/>
            <a:ext cx="7981601" cy="55735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391753">
            <a:off x="1342829" y="2475810"/>
            <a:ext cx="6770918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500" b="1" dirty="0" smtClean="0">
                <a:ln w="57150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en-US" sz="12500" b="1" cap="none" spc="0" dirty="0">
              <a:ln w="57150" cmpd="sng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12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 Magazine’s #1 pick</a:t>
            </a:r>
          </a:p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3186076"/>
            <a:ext cx="7011512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Informal survey of my co-workers (</a:t>
            </a:r>
            <a:r>
              <a:rPr lang="en-US" dirty="0" err="1" smtClean="0"/>
              <a:t>ISomC</a:t>
            </a:r>
            <a:r>
              <a:rPr lang="en-US" dirty="0" smtClean="0"/>
              <a:t>) shows they like this one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3546049"/>
            <a:ext cx="7011512" cy="17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ISomC</a:t>
            </a:r>
            <a:r>
              <a:rPr lang="en-US" dirty="0" smtClean="0"/>
              <a:t> revealed </a:t>
            </a:r>
            <a:r>
              <a:rPr lang="en-US" dirty="0" err="1" smtClean="0"/>
              <a:t>Keepass</a:t>
            </a:r>
            <a:r>
              <a:rPr lang="en-US" dirty="0" smtClean="0"/>
              <a:t> is a popular open-source choice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hit when </a:t>
            </a:r>
            <a:r>
              <a:rPr lang="en-US" dirty="0" err="1" smtClean="0"/>
              <a:t>Googling</a:t>
            </a:r>
            <a:r>
              <a:rPr lang="en-US" dirty="0" smtClean="0"/>
              <a:t> for “password manager”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57" y="3437903"/>
            <a:ext cx="2144354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ISomC</a:t>
            </a:r>
            <a:r>
              <a:rPr lang="en-US" dirty="0" smtClean="0"/>
              <a:t> reveals they like this too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13" y="2780963"/>
            <a:ext cx="6257842" cy="21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by default on some AT&amp;T phones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751966"/>
            <a:ext cx="7011512" cy="2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Purchased by Intel</a:t>
            </a:r>
          </a:p>
          <a:p>
            <a:r>
              <a:rPr lang="en-US" dirty="0" smtClean="0"/>
              <a:t>Legacy Locker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852251"/>
            <a:ext cx="7011512" cy="14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Purchased by Intel</a:t>
            </a:r>
          </a:p>
          <a:p>
            <a:r>
              <a:rPr lang="en-US" dirty="0" smtClean="0"/>
              <a:t>Legacy Locker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852251"/>
            <a:ext cx="7011512" cy="1406002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2270764" y="774166"/>
            <a:ext cx="4459597" cy="4156169"/>
          </a:xfrm>
          <a:prstGeom prst="mathMultiply">
            <a:avLst/>
          </a:prstGeom>
          <a:solidFill>
            <a:srgbClr val="FF00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Purchased by Intel</a:t>
            </a:r>
          </a:p>
          <a:p>
            <a:r>
              <a:rPr lang="en-US" dirty="0" smtClean="0"/>
              <a:t>Legacy Locker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852251"/>
            <a:ext cx="7011512" cy="1406002"/>
          </a:xfrm>
          <a:prstGeom prst="rect">
            <a:avLst/>
          </a:prstGeom>
        </p:spPr>
      </p:pic>
      <p:pic>
        <p:nvPicPr>
          <p:cNvPr id="9" name="Picture 8" descr="Screen Shot 2016-06-09 at 8.30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1486799" y="4414146"/>
            <a:ext cx="6133736" cy="1602037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2270764" y="774166"/>
            <a:ext cx="4459597" cy="4156169"/>
          </a:xfrm>
          <a:prstGeom prst="mathMultiply">
            <a:avLst/>
          </a:prstGeom>
          <a:solidFill>
            <a:srgbClr val="FF00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9196" y="2170200"/>
            <a:ext cx="3810266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 smtClean="0">
                <a:ln w="3175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EOL’ed</a:t>
            </a:r>
            <a:endParaRPr lang="en-US" sz="4000" b="1" dirty="0" smtClean="0">
              <a:ln w="3175" cmpd="sng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4000" b="1" cap="none" spc="0" dirty="0" smtClean="0">
                <a:ln w="3175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Nov </a:t>
            </a:r>
            <a:r>
              <a:rPr lang="fr-FR" sz="4000" b="1" cap="none" spc="0" dirty="0" smtClean="0">
                <a:ln w="3175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’</a:t>
            </a:r>
            <a:r>
              <a:rPr lang="en-US" sz="4000" b="1" cap="none" spc="0" dirty="0" smtClean="0">
                <a:ln w="3175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</a:t>
            </a:r>
          </a:p>
          <a:p>
            <a:pPr algn="ctr"/>
            <a:r>
              <a:rPr lang="en-US" sz="2600" b="1" dirty="0" smtClean="0">
                <a:ln w="3175" cmpd="sng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Replaced w/ Intel’s</a:t>
            </a:r>
            <a:endParaRPr lang="en-US" sz="2600" b="1" cap="none" spc="0" dirty="0">
              <a:ln w="3175" cmpd="sng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8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Roboform</a:t>
            </a:r>
            <a:r>
              <a:rPr lang="en-US" dirty="0" smtClean="0"/>
              <a:t> came up a lot during </a:t>
            </a:r>
            <a:br>
              <a:rPr lang="en-US" dirty="0" smtClean="0"/>
            </a:br>
            <a:r>
              <a:rPr lang="en-US" dirty="0" smtClean="0"/>
              <a:t>research, but I did not get to it.</a:t>
            </a:r>
          </a:p>
          <a:p>
            <a:r>
              <a:rPr lang="en-US" dirty="0" smtClean="0"/>
              <a:t>Pick one that works for YOU.</a:t>
            </a:r>
          </a:p>
          <a:p>
            <a:pPr lvl="1"/>
            <a:r>
              <a:rPr lang="en-US" dirty="0" smtClean="0"/>
              <a:t>Spoiler: cost, extra features usually distinguish</a:t>
            </a:r>
          </a:p>
          <a:p>
            <a:r>
              <a:rPr lang="en-US" dirty="0"/>
              <a:t>There are so many more out </a:t>
            </a:r>
            <a:r>
              <a:rPr lang="en-US" dirty="0" smtClean="0"/>
              <a:t>there, but popular ones are more likely to be updated and/or supported in the future.</a:t>
            </a:r>
          </a:p>
          <a:p>
            <a:endParaRPr lang="en-US" dirty="0" smtClean="0"/>
          </a:p>
        </p:txBody>
      </p:sp>
      <p:pic>
        <p:nvPicPr>
          <p:cNvPr id="6" name="Picture 5" descr="feet-outline-clip-art-ncBBjrRc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43" y="251821"/>
            <a:ext cx="2315032" cy="29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Desktop Platforms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163812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/>
                        <a:t>IE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Firefox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Opera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Linux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Linux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000000"/>
                          </a:solidFill>
                        </a:rPr>
                        <a:t>Linux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OSX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3" name="Picture 2" descr="Screen Shot 2016-06-09 at 8.30.47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Mobile Platforms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55809"/>
              </p:ext>
            </p:extLst>
          </p:nvPr>
        </p:nvGraphicFramePr>
        <p:xfrm>
          <a:off x="457200" y="1600200"/>
          <a:ext cx="8229600" cy="427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+++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US" sz="1600" i="1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err="1" smtClean="0"/>
                        <a:t>iOS</a:t>
                      </a:r>
                      <a:endParaRPr lang="en-US" sz="1600" i="1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i="1" dirty="0" smtClean="0"/>
                        <a:t>++ (contributed)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Windows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+++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err="1" smtClean="0"/>
                        <a:t>iOS</a:t>
                      </a:r>
                      <a:endParaRPr lang="en-US" sz="2200" dirty="0" smtClean="0"/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/>
                        <a:t>Android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200" dirty="0" smtClean="0">
                          <a:solidFill>
                            <a:srgbClr val="FFFFFF"/>
                          </a:solidFill>
                        </a:rPr>
                        <a:t>Windows</a:t>
                      </a:r>
                    </a:p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Encryption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800971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strongest encryption in the industry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accepted by the US Government for protecting top secret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is approved by the National Security Agency (NSA) for top secret information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military</a:t>
                      </a:r>
                      <a:r>
                        <a:rPr lang="en-US" baseline="0" dirty="0" smtClean="0"/>
                        <a:t> grade encryption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 sufficiently secure to encrypt classified data up to TOP SECRET classification for the U.S. Government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strongest encryption available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Encryption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563400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AES-256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s-IS" sz="3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AES-256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AES-256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Password Hashing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518456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endParaRPr lang="en-US" sz="2200" dirty="0" smtClean="0"/>
                    </a:p>
                    <a:p>
                      <a:pPr algn="ctr"/>
                      <a:r>
                        <a:rPr lang="en-US" sz="2200" dirty="0" smtClean="0"/>
                        <a:t>PBKDF2-</a:t>
                      </a:r>
                    </a:p>
                    <a:p>
                      <a:pPr algn="ctr"/>
                      <a:r>
                        <a:rPr lang="en-US" sz="2200" dirty="0" smtClean="0"/>
                        <a:t>HMAC-SHA1</a:t>
                      </a:r>
                    </a:p>
                    <a:p>
                      <a:pPr algn="ctr"/>
                      <a:r>
                        <a:rPr lang="en-US" sz="2200" dirty="0" smtClean="0"/>
                        <a:t>10,000 iterations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200" b="0" i="0" u="none" strike="noStrike" kern="1200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PBKDF2-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HMAC-SHA256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5,000 minimum</a:t>
                      </a:r>
                    </a:p>
                    <a:p>
                      <a:pPr algn="ctr" rtl="0"/>
                      <a:r>
                        <a:rPr lang="en-US" sz="2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configurable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 smtClean="0"/>
                    </a:p>
                    <a:p>
                      <a:pPr algn="ctr"/>
                      <a:r>
                        <a:rPr lang="en-US" sz="2200" dirty="0" smtClean="0"/>
                        <a:t>SHA-256</a:t>
                      </a:r>
                    </a:p>
                    <a:p>
                      <a:pPr algn="ctr"/>
                      <a:r>
                        <a:rPr lang="en-US" sz="2200" dirty="0" smtClean="0"/>
                        <a:t>6,000 iterations</a:t>
                      </a:r>
                    </a:p>
                    <a:p>
                      <a:pPr algn="ctr"/>
                      <a:r>
                        <a:rPr lang="en-US" sz="2200" dirty="0" smtClean="0"/>
                        <a:t>configurable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HMAC-SHA512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10,000 minimum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HMAC-SHA256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1,000</a:t>
                      </a:r>
                      <a:r>
                        <a:rPr lang="en-US" sz="2200" baseline="0" dirty="0" smtClean="0"/>
                        <a:t> minimum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PBKDF2-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HMAC-SHA512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??? iterations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Sentences and numbers YOU know</a:t>
            </a:r>
          </a:p>
          <a:p>
            <a:pPr lvl="1"/>
            <a:r>
              <a:rPr lang="en-US" dirty="0" smtClean="0"/>
              <a:t>“I lived on 512 Garfield street from first to eighth grade”</a:t>
            </a:r>
          </a:p>
          <a:p>
            <a:pPr lvl="1"/>
            <a:r>
              <a:rPr lang="en-US" dirty="0" smtClean="0"/>
              <a:t>ILO%!@Gstf1st**8thGR@DE</a:t>
            </a:r>
          </a:p>
          <a:p>
            <a:pPr lvl="1"/>
            <a:r>
              <a:rPr lang="en-US" dirty="0" smtClean="0"/>
              <a:t>23 characters, 8 uppercase, 7 lowercase, 6 symbols, 2 numbers</a:t>
            </a:r>
          </a:p>
          <a:p>
            <a:pPr lvl="1"/>
            <a:r>
              <a:rPr lang="en-US" dirty="0" smtClean="0"/>
              <a:t>KEEP TYPING IT</a:t>
            </a:r>
          </a:p>
          <a:p>
            <a:pPr lvl="1"/>
            <a:r>
              <a:rPr lang="en-US" dirty="0" err="1" smtClean="0"/>
              <a:t>zxcvbn</a:t>
            </a:r>
            <a:r>
              <a:rPr lang="en-US" dirty="0" smtClean="0"/>
              <a:t> by </a:t>
            </a:r>
            <a:r>
              <a:rPr lang="en-US" dirty="0" err="1" smtClean="0"/>
              <a:t>Dropbox</a:t>
            </a:r>
            <a:r>
              <a:rPr lang="en-US" dirty="0" smtClean="0"/>
              <a:t> to check*</a:t>
            </a:r>
          </a:p>
          <a:p>
            <a:pPr marL="457200" lvl="1" indent="0">
              <a:buNone/>
            </a:pPr>
            <a:r>
              <a:rPr lang="en-US" dirty="0" smtClean="0"/>
              <a:t>	*</a:t>
            </a:r>
            <a:r>
              <a:rPr lang="en-US" dirty="0" err="1" smtClean="0"/>
              <a:t>TrueKey</a:t>
            </a:r>
            <a:r>
              <a:rPr lang="en-US" dirty="0" smtClean="0"/>
              <a:t> say they use </a:t>
            </a:r>
            <a:r>
              <a:rPr lang="en-US" dirty="0" err="1" smtClean="0"/>
              <a:t>zxcvbn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03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5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Cost for Syncing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325457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</a:t>
                      </a:r>
                      <a:r>
                        <a:rPr lang="en-US" sz="2000" baseline="0" dirty="0" smtClean="0"/>
                        <a:t> for 1 device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$40/year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Desktops</a:t>
                      </a:r>
                    </a:p>
                    <a:p>
                      <a:pPr algn="ctr"/>
                      <a:r>
                        <a:rPr lang="en-US" sz="2000" dirty="0" smtClean="0"/>
                        <a:t>$12/year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</a:t>
                      </a:r>
                    </a:p>
                    <a:p>
                      <a:pPr algn="ctr"/>
                      <a:r>
                        <a:rPr lang="en-US" sz="2000" dirty="0" smtClean="0"/>
                        <a:t>(open-source)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1 mobile </a:t>
                      </a:r>
                      <a:r>
                        <a:rPr lang="en-US" sz="2000" dirty="0" err="1" smtClean="0"/>
                        <a:t>dev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$50-70/</a:t>
                      </a:r>
                      <a:r>
                        <a:rPr lang="en-US" sz="2000" dirty="0" smtClean="0"/>
                        <a:t>license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1 mobile </a:t>
                      </a:r>
                      <a:r>
                        <a:rPr lang="en-US" sz="2000" dirty="0" err="1" smtClean="0"/>
                        <a:t>dev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$30/year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 for 15 passwords</a:t>
                      </a:r>
                    </a:p>
                    <a:p>
                      <a:pPr algn="ctr"/>
                      <a:r>
                        <a:rPr lang="en-US" sz="2000" dirty="0" smtClean="0"/>
                        <a:t>$20/year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Ways to Sync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212185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Amazon</a:t>
                      </a:r>
                      <a:r>
                        <a:rPr lang="en-US" sz="2000" baseline="0" dirty="0" smtClean="0"/>
                        <a:t> Web Services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“</a:t>
                      </a:r>
                      <a:r>
                        <a:rPr lang="en-US" sz="2000" dirty="0" err="1" smtClean="0"/>
                        <a:t>Lastpass</a:t>
                      </a:r>
                      <a:r>
                        <a:rPr lang="en-US" sz="2000" dirty="0" smtClean="0"/>
                        <a:t> servers”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Dropbox</a:t>
                      </a:r>
                      <a:endParaRPr lang="en-US" sz="20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iCloud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Dropbox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Local Wi-Fi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Amazon Web Services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“True</a:t>
                      </a:r>
                      <a:r>
                        <a:rPr lang="en-US" sz="2000" baseline="0" dirty="0" smtClean="0"/>
                        <a:t> Key servers”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Two-factor Authentication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268535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Authy</a:t>
                      </a:r>
                      <a:r>
                        <a:rPr lang="en-US" sz="2400" dirty="0" smtClean="0"/>
                        <a:t>, Google, </a:t>
                      </a:r>
                      <a:r>
                        <a:rPr lang="en-US" sz="2400" dirty="0" err="1" smtClean="0"/>
                        <a:t>FreeOTP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Authy</a:t>
                      </a:r>
                      <a:r>
                        <a:rPr lang="en-US" sz="2400" dirty="0" smtClean="0"/>
                        <a:t>, Google, </a:t>
                      </a:r>
                      <a:r>
                        <a:rPr lang="en-US" sz="2400" dirty="0" err="1" smtClean="0"/>
                        <a:t>Yubikey</a:t>
                      </a:r>
                      <a:r>
                        <a:rPr lang="en-US" sz="2400" dirty="0" smtClean="0"/>
                        <a:t>, RSA </a:t>
                      </a:r>
                      <a:r>
                        <a:rPr lang="en-US" sz="2400" dirty="0" err="1" smtClean="0"/>
                        <a:t>SecurID</a:t>
                      </a:r>
                      <a:r>
                        <a:rPr lang="en-US" sz="2400" dirty="0" smtClean="0"/>
                        <a:t>,</a:t>
                      </a:r>
                      <a:r>
                        <a:rPr lang="en-US" sz="2400" baseline="0" dirty="0" smtClean="0"/>
                        <a:t> +++++</a:t>
                      </a:r>
                      <a:endParaRPr lang="en-US" sz="24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Key file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None</a:t>
                      </a:r>
                    </a:p>
                    <a:p>
                      <a:pPr algn="ctr"/>
                      <a:r>
                        <a:rPr lang="en-US" sz="2400" dirty="0" smtClean="0"/>
                        <a:t>*Is</a:t>
                      </a:r>
                      <a:r>
                        <a:rPr lang="en-US" sz="2400" baseline="0" dirty="0" smtClean="0"/>
                        <a:t> TOTP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Phone,</a:t>
                      </a:r>
                      <a:r>
                        <a:rPr lang="en-US" sz="2400" baseline="0" dirty="0" smtClean="0"/>
                        <a:t> Keeper DNA, RSA </a:t>
                      </a:r>
                      <a:r>
                        <a:rPr lang="en-US" sz="2400" baseline="0" dirty="0" err="1" smtClean="0"/>
                        <a:t>SecurID</a:t>
                      </a:r>
                      <a:r>
                        <a:rPr lang="en-US" sz="2400" baseline="0" dirty="0" smtClean="0"/>
                        <a:t>, Google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Biometrics?!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Second</a:t>
                      </a:r>
                      <a:r>
                        <a:rPr lang="en-US" sz="2400" baseline="0" dirty="0" smtClean="0"/>
                        <a:t> Device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Transparency </a:t>
            </a:r>
            <a:r>
              <a:rPr lang="en-US" sz="2200" dirty="0" smtClean="0"/>
              <a:t>(1 is least, 3 is most)</a:t>
            </a:r>
            <a:endParaRPr lang="en-US" sz="2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952528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Detailed white paper</a:t>
                      </a:r>
                    </a:p>
                    <a:p>
                      <a:pPr algn="ctr"/>
                      <a:r>
                        <a:rPr lang="en-US" sz="2000" dirty="0" smtClean="0"/>
                        <a:t>(2)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Detailed help</a:t>
                      </a:r>
                      <a:r>
                        <a:rPr lang="en-US" sz="2000" baseline="0" dirty="0" smtClean="0"/>
                        <a:t> desk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(2)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Open Source</a:t>
                      </a:r>
                    </a:p>
                    <a:p>
                      <a:pPr algn="ctr"/>
                      <a:r>
                        <a:rPr lang="en-US" sz="2000" dirty="0" smtClean="0"/>
                        <a:t>(3)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Detailed file</a:t>
                      </a:r>
                      <a:r>
                        <a:rPr lang="en-US" sz="2000" baseline="0" dirty="0" smtClean="0"/>
                        <a:t> structure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(2)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Brief</a:t>
                      </a:r>
                      <a:r>
                        <a:rPr lang="en-US" sz="2000" baseline="0" dirty="0" smtClean="0"/>
                        <a:t> security page</a:t>
                      </a:r>
                      <a:br>
                        <a:rPr lang="en-US" sz="2000" baseline="0" dirty="0" smtClean="0"/>
                      </a:br>
                      <a:r>
                        <a:rPr lang="en-US" sz="2000" baseline="0" dirty="0" smtClean="0"/>
                        <a:t>(1)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Brief</a:t>
                      </a:r>
                      <a:r>
                        <a:rPr lang="en-US" sz="2000" baseline="0" dirty="0" smtClean="0"/>
                        <a:t> white paper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(1)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Screen Shot 2016-06-09 at 8.30.4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Shoutout</a:t>
            </a:r>
            <a:r>
              <a:rPr lang="en-US" dirty="0" smtClean="0"/>
              <a:t> to Lorrie </a:t>
            </a:r>
            <a:r>
              <a:rPr lang="en-US" dirty="0" err="1" smtClean="0"/>
              <a:t>Cranor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has an amazing TED talk about passwords</a:t>
            </a:r>
          </a:p>
          <a:p>
            <a:pPr lvl="1"/>
            <a:r>
              <a:rPr lang="en-US" dirty="0" smtClean="0"/>
              <a:t>has an amazing “bad password” dress</a:t>
            </a:r>
          </a:p>
          <a:p>
            <a:pPr lvl="1"/>
            <a:r>
              <a:rPr lang="en-US" dirty="0" smtClean="0"/>
              <a:t>had an amazing password research group at Carnegie Mellon…as of Jan 2016 is now the CTO of the FTC!</a:t>
            </a:r>
          </a:p>
          <a:p>
            <a:pPr lvl="1"/>
            <a:r>
              <a:rPr lang="en-US" dirty="0" smtClean="0"/>
              <a:t>gave a great presentation last year at GHC that got me thinking</a:t>
            </a:r>
          </a:p>
        </p:txBody>
      </p:sp>
    </p:spTree>
    <p:extLst>
      <p:ext uri="{BB962C8B-B14F-4D97-AF65-F5344CB8AC3E}">
        <p14:creationId xmlns:p14="http://schemas.microsoft.com/office/powerpoint/2010/main" val="300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Meters</a:t>
            </a:r>
            <a:endParaRPr lang="en-US" dirty="0"/>
          </a:p>
        </p:txBody>
      </p:sp>
      <p:pic>
        <p:nvPicPr>
          <p:cNvPr id="4" name="Picture 3" descr="Screen Shot 2015-10-14 at 1.5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6" y="1257646"/>
            <a:ext cx="702831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94769"/>
              </p:ext>
            </p:extLst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60074" r="26716"/>
          <a:stretch/>
        </p:blipFill>
        <p:spPr>
          <a:xfrm>
            <a:off x="484927" y="4337839"/>
            <a:ext cx="2671894" cy="714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8154"/>
          <a:stretch/>
        </p:blipFill>
        <p:spPr>
          <a:xfrm>
            <a:off x="473979" y="2483292"/>
            <a:ext cx="2671894" cy="511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3" r="16011" b="857"/>
          <a:stretch/>
        </p:blipFill>
        <p:spPr>
          <a:xfrm>
            <a:off x="5974872" y="2400873"/>
            <a:ext cx="2674178" cy="736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3"/>
          <a:stretch/>
        </p:blipFill>
        <p:spPr>
          <a:xfrm>
            <a:off x="3271400" y="4323462"/>
            <a:ext cx="2573629" cy="5937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>
          <a:xfrm>
            <a:off x="3231672" y="2505710"/>
            <a:ext cx="2718033" cy="658139"/>
          </a:xfrm>
          <a:prstGeom prst="rect">
            <a:avLst/>
          </a:prstGeom>
        </p:spPr>
      </p:pic>
      <p:pic>
        <p:nvPicPr>
          <p:cNvPr id="16" name="Picture 15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17" name="Picture 16" descr="Hell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2" y="4281930"/>
            <a:ext cx="2674178" cy="7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Hello2U!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Hello2U!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"/>
          <a:stretch/>
        </p:blipFill>
        <p:spPr>
          <a:xfrm>
            <a:off x="3207652" y="2448013"/>
            <a:ext cx="2738039" cy="595729"/>
          </a:xfrm>
          <a:prstGeom prst="rect">
            <a:avLst/>
          </a:prstGeom>
        </p:spPr>
      </p:pic>
      <p:pic>
        <p:nvPicPr>
          <p:cNvPr id="12" name="Picture 11" descr="Hello2U!-dashlane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6" r="9746"/>
          <a:stretch/>
        </p:blipFill>
        <p:spPr>
          <a:xfrm>
            <a:off x="533837" y="2448013"/>
            <a:ext cx="2613634" cy="595729"/>
          </a:xfrm>
          <a:prstGeom prst="rect">
            <a:avLst/>
          </a:prstGeom>
        </p:spPr>
      </p:pic>
      <p:pic>
        <p:nvPicPr>
          <p:cNvPr id="13" name="Picture 12" descr="Hello2U!-kee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7511"/>
          <a:stretch/>
        </p:blipFill>
        <p:spPr>
          <a:xfrm>
            <a:off x="5940378" y="2425149"/>
            <a:ext cx="2757370" cy="662391"/>
          </a:xfrm>
          <a:prstGeom prst="rect">
            <a:avLst/>
          </a:prstGeom>
        </p:spPr>
      </p:pic>
      <p:pic>
        <p:nvPicPr>
          <p:cNvPr id="14" name="Picture 13" descr="Hello2U!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4743" r="31296"/>
          <a:stretch/>
        </p:blipFill>
        <p:spPr>
          <a:xfrm>
            <a:off x="457200" y="4216222"/>
            <a:ext cx="2690271" cy="771400"/>
          </a:xfrm>
          <a:prstGeom prst="rect">
            <a:avLst/>
          </a:prstGeom>
        </p:spPr>
      </p:pic>
      <p:pic>
        <p:nvPicPr>
          <p:cNvPr id="15" name="Picture 14" descr="Hello2U!-Keeper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1"/>
          <a:stretch/>
        </p:blipFill>
        <p:spPr>
          <a:xfrm>
            <a:off x="3267899" y="4248149"/>
            <a:ext cx="2610977" cy="661828"/>
          </a:xfrm>
          <a:prstGeom prst="rect">
            <a:avLst/>
          </a:prstGeom>
        </p:spPr>
      </p:pic>
      <p:pic>
        <p:nvPicPr>
          <p:cNvPr id="16" name="Picture 15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17" name="Picture 16" descr="Hello2U!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95" y="4216223"/>
            <a:ext cx="2679327" cy="6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Hello2U!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1" name="Picture 10" descr="Hello2U!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"/>
          <a:stretch/>
        </p:blipFill>
        <p:spPr>
          <a:xfrm>
            <a:off x="3207652" y="2448013"/>
            <a:ext cx="2738039" cy="595729"/>
          </a:xfrm>
          <a:prstGeom prst="rect">
            <a:avLst/>
          </a:prstGeom>
        </p:spPr>
      </p:pic>
      <p:pic>
        <p:nvPicPr>
          <p:cNvPr id="12" name="Picture 11" descr="Hello2U!-dashlane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6" r="9746"/>
          <a:stretch/>
        </p:blipFill>
        <p:spPr>
          <a:xfrm>
            <a:off x="533837" y="2448013"/>
            <a:ext cx="2613634" cy="595729"/>
          </a:xfrm>
          <a:prstGeom prst="rect">
            <a:avLst/>
          </a:prstGeom>
        </p:spPr>
      </p:pic>
      <p:pic>
        <p:nvPicPr>
          <p:cNvPr id="13" name="Picture 12" descr="Hello2U!-kee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7511"/>
          <a:stretch/>
        </p:blipFill>
        <p:spPr>
          <a:xfrm>
            <a:off x="5940378" y="2425149"/>
            <a:ext cx="2757370" cy="662391"/>
          </a:xfrm>
          <a:prstGeom prst="rect">
            <a:avLst/>
          </a:prstGeom>
        </p:spPr>
      </p:pic>
      <p:pic>
        <p:nvPicPr>
          <p:cNvPr id="14" name="Picture 13" descr="Hello2U!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4743" r="31296"/>
          <a:stretch/>
        </p:blipFill>
        <p:spPr>
          <a:xfrm>
            <a:off x="457200" y="4216222"/>
            <a:ext cx="2690271" cy="771400"/>
          </a:xfrm>
          <a:prstGeom prst="rect">
            <a:avLst/>
          </a:prstGeom>
        </p:spPr>
      </p:pic>
      <p:pic>
        <p:nvPicPr>
          <p:cNvPr id="15" name="Picture 14" descr="Hello2U!-Keeper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1"/>
          <a:stretch/>
        </p:blipFill>
        <p:spPr>
          <a:xfrm>
            <a:off x="3267899" y="4248149"/>
            <a:ext cx="2610977" cy="661828"/>
          </a:xfrm>
          <a:prstGeom prst="rect">
            <a:avLst/>
          </a:prstGeom>
        </p:spPr>
      </p:pic>
      <p:sp>
        <p:nvSpPr>
          <p:cNvPr id="16" name="Multiply 15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1016394" y="206921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19" name="Picture 18" descr="Hello2U!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95" y="4216223"/>
            <a:ext cx="2679327" cy="6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6" name="Picture 15" descr="happy777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"/>
          <a:stretch/>
        </p:blipFill>
        <p:spPr>
          <a:xfrm>
            <a:off x="3212965" y="2467577"/>
            <a:ext cx="2711939" cy="588473"/>
          </a:xfrm>
          <a:prstGeom prst="rect">
            <a:avLst/>
          </a:prstGeom>
        </p:spPr>
      </p:pic>
      <p:pic>
        <p:nvPicPr>
          <p:cNvPr id="17" name="Picture 16" descr="happy777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3"/>
          <a:stretch/>
        </p:blipFill>
        <p:spPr>
          <a:xfrm>
            <a:off x="3212965" y="4160515"/>
            <a:ext cx="2711939" cy="677836"/>
          </a:xfrm>
          <a:prstGeom prst="rect">
            <a:avLst/>
          </a:prstGeom>
        </p:spPr>
      </p:pic>
      <p:pic>
        <p:nvPicPr>
          <p:cNvPr id="18" name="Picture 17" descr="happy777-1Password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61088" r="33286"/>
          <a:stretch/>
        </p:blipFill>
        <p:spPr>
          <a:xfrm>
            <a:off x="500993" y="4187891"/>
            <a:ext cx="2651924" cy="679299"/>
          </a:xfrm>
          <a:prstGeom prst="rect">
            <a:avLst/>
          </a:prstGeom>
        </p:spPr>
      </p:pic>
      <p:pic>
        <p:nvPicPr>
          <p:cNvPr id="21" name="Picture 20" descr="happy777-dashlan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3" y="2467577"/>
            <a:ext cx="2651923" cy="492023"/>
          </a:xfrm>
          <a:prstGeom prst="rect">
            <a:avLst/>
          </a:prstGeom>
        </p:spPr>
      </p:pic>
      <p:pic>
        <p:nvPicPr>
          <p:cNvPr id="24" name="Picture 23" descr="happy777-keepas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2482373"/>
            <a:ext cx="2676710" cy="556200"/>
          </a:xfrm>
          <a:prstGeom prst="rect">
            <a:avLst/>
          </a:prstGeom>
        </p:spPr>
      </p:pic>
      <p:pic>
        <p:nvPicPr>
          <p:cNvPr id="19" name="Picture 18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3" name="Picture 2" descr="happy77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4187891"/>
            <a:ext cx="2676710" cy="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  <a:endParaRPr lang="en-US" dirty="0"/>
          </a:p>
        </p:txBody>
      </p:sp>
      <p:pic>
        <p:nvPicPr>
          <p:cNvPr id="4" name="Picture 3" descr="Cisco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" y="1346692"/>
            <a:ext cx="7230981" cy="40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6" name="Picture 15" descr="happy777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"/>
          <a:stretch/>
        </p:blipFill>
        <p:spPr>
          <a:xfrm>
            <a:off x="3212965" y="2467577"/>
            <a:ext cx="2711939" cy="588473"/>
          </a:xfrm>
          <a:prstGeom prst="rect">
            <a:avLst/>
          </a:prstGeom>
        </p:spPr>
      </p:pic>
      <p:pic>
        <p:nvPicPr>
          <p:cNvPr id="17" name="Picture 16" descr="happy777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3"/>
          <a:stretch/>
        </p:blipFill>
        <p:spPr>
          <a:xfrm>
            <a:off x="3212965" y="4160515"/>
            <a:ext cx="2711939" cy="677836"/>
          </a:xfrm>
          <a:prstGeom prst="rect">
            <a:avLst/>
          </a:prstGeom>
        </p:spPr>
      </p:pic>
      <p:pic>
        <p:nvPicPr>
          <p:cNvPr id="18" name="Picture 17" descr="happy777-1Password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61088" r="33286"/>
          <a:stretch/>
        </p:blipFill>
        <p:spPr>
          <a:xfrm>
            <a:off x="500993" y="4187891"/>
            <a:ext cx="2651924" cy="679299"/>
          </a:xfrm>
          <a:prstGeom prst="rect">
            <a:avLst/>
          </a:prstGeom>
        </p:spPr>
      </p:pic>
      <p:pic>
        <p:nvPicPr>
          <p:cNvPr id="21" name="Picture 20" descr="happy777-dashlan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3" y="2467577"/>
            <a:ext cx="2651923" cy="492023"/>
          </a:xfrm>
          <a:prstGeom prst="rect">
            <a:avLst/>
          </a:prstGeom>
        </p:spPr>
      </p:pic>
      <p:pic>
        <p:nvPicPr>
          <p:cNvPr id="24" name="Picture 23" descr="happy777-keepas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2482373"/>
            <a:ext cx="2676710" cy="556200"/>
          </a:xfrm>
          <a:prstGeom prst="rect">
            <a:avLst/>
          </a:prstGeom>
        </p:spPr>
      </p:pic>
      <p:sp>
        <p:nvSpPr>
          <p:cNvPr id="19" name="Multiply 18"/>
          <p:cNvSpPr/>
          <p:nvPr/>
        </p:nvSpPr>
        <p:spPr>
          <a:xfrm>
            <a:off x="3884671" y="206404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22" name="Picture 21" descr="happy77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3" y="4187891"/>
            <a:ext cx="2676710" cy="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pic>
        <p:nvPicPr>
          <p:cNvPr id="16" name="Picture 15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3" name="Picture 2" descr="happy7777777777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4" y="4171012"/>
            <a:ext cx="2723085" cy="7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sp>
        <p:nvSpPr>
          <p:cNvPr id="26" name="Multiply 25"/>
          <p:cNvSpPr/>
          <p:nvPr/>
        </p:nvSpPr>
        <p:spPr>
          <a:xfrm>
            <a:off x="1072865" y="2051655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1072865" y="3802567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016908" y="387496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24" name="Picture 23" descr="happy7777777777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4" y="4171012"/>
            <a:ext cx="2723085" cy="7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happy777777777777777777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7" name="Picture 16" descr="happy77777777777-keepa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5" y="2357343"/>
            <a:ext cx="2723085" cy="575134"/>
          </a:xfrm>
          <a:prstGeom prst="rect">
            <a:avLst/>
          </a:prstGeom>
        </p:spPr>
      </p:pic>
      <p:pic>
        <p:nvPicPr>
          <p:cNvPr id="18" name="Picture 17" descr="happy77777777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3236794" y="4224907"/>
            <a:ext cx="2672181" cy="655433"/>
          </a:xfrm>
          <a:prstGeom prst="rect">
            <a:avLst/>
          </a:prstGeom>
        </p:spPr>
      </p:pic>
      <p:pic>
        <p:nvPicPr>
          <p:cNvPr id="19" name="Picture 18" descr="Screen Shot 2015-10-14 at 2.19.23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r="12075"/>
          <a:stretch/>
        </p:blipFill>
        <p:spPr>
          <a:xfrm>
            <a:off x="479096" y="2444935"/>
            <a:ext cx="2704893" cy="575134"/>
          </a:xfrm>
          <a:prstGeom prst="rect">
            <a:avLst/>
          </a:prstGeom>
        </p:spPr>
      </p:pic>
      <p:pic>
        <p:nvPicPr>
          <p:cNvPr id="20" name="Picture 19" descr="happy77777777777777-1Password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52888" b="10764"/>
          <a:stretch/>
        </p:blipFill>
        <p:spPr>
          <a:xfrm>
            <a:off x="500993" y="4224907"/>
            <a:ext cx="2640976" cy="572675"/>
          </a:xfrm>
          <a:prstGeom prst="rect">
            <a:avLst/>
          </a:prstGeom>
        </p:spPr>
      </p:pic>
      <p:pic>
        <p:nvPicPr>
          <p:cNvPr id="21" name="Picture 20" descr="happy777777777777-lastpas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11924"/>
          <a:stretch/>
        </p:blipFill>
        <p:spPr>
          <a:xfrm>
            <a:off x="3236794" y="2444935"/>
            <a:ext cx="2672181" cy="64674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908975" y="2014569"/>
            <a:ext cx="2772486" cy="1445224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1072865" y="2051655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1072865" y="3802567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016908" y="2014569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016908" y="3874968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30" name="Picture 29" descr="happy7777777777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4" y="4171012"/>
            <a:ext cx="2723085" cy="7902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5908975" y="3837882"/>
            <a:ext cx="2772486" cy="1445224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26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Username match?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6" name="Picture 15" descr="pwmngrresearch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0"/>
          <a:stretch/>
        </p:blipFill>
        <p:spPr>
          <a:xfrm>
            <a:off x="3273246" y="2332075"/>
            <a:ext cx="2594682" cy="564863"/>
          </a:xfrm>
          <a:prstGeom prst="rect">
            <a:avLst/>
          </a:prstGeom>
        </p:spPr>
      </p:pic>
      <p:pic>
        <p:nvPicPr>
          <p:cNvPr id="17" name="Picture 16" descr="pwmngrresearch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62"/>
          <a:stretch/>
        </p:blipFill>
        <p:spPr>
          <a:xfrm>
            <a:off x="3262394" y="4031004"/>
            <a:ext cx="2605534" cy="1116723"/>
          </a:xfrm>
          <a:prstGeom prst="rect">
            <a:avLst/>
          </a:prstGeom>
        </p:spPr>
      </p:pic>
      <p:pic>
        <p:nvPicPr>
          <p:cNvPr id="18" name="Picture 17" descr="pwmngrresearch-kee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r="8308"/>
          <a:stretch/>
        </p:blipFill>
        <p:spPr>
          <a:xfrm>
            <a:off x="5975949" y="2337508"/>
            <a:ext cx="2717456" cy="614164"/>
          </a:xfrm>
          <a:prstGeom prst="rect">
            <a:avLst/>
          </a:prstGeom>
        </p:spPr>
      </p:pic>
      <p:pic>
        <p:nvPicPr>
          <p:cNvPr id="19" name="Picture 18" descr="pwmngrresearch5-dashlan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2" r="7499"/>
          <a:stretch/>
        </p:blipFill>
        <p:spPr>
          <a:xfrm>
            <a:off x="513396" y="2343313"/>
            <a:ext cx="2622174" cy="523871"/>
          </a:xfrm>
          <a:prstGeom prst="rect">
            <a:avLst/>
          </a:prstGeom>
        </p:spPr>
      </p:pic>
      <p:pic>
        <p:nvPicPr>
          <p:cNvPr id="20" name="Picture 19" descr="pwmngrresearch-1Password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55672" r="27551"/>
          <a:stretch/>
        </p:blipFill>
        <p:spPr>
          <a:xfrm>
            <a:off x="513782" y="4283084"/>
            <a:ext cx="2610549" cy="814133"/>
          </a:xfrm>
          <a:prstGeom prst="rect">
            <a:avLst/>
          </a:prstGeom>
        </p:spPr>
      </p:pic>
      <p:pic>
        <p:nvPicPr>
          <p:cNvPr id="23" name="Picture 22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3" name="Picture 2" descr="pwmngrresearch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9" y="4243620"/>
            <a:ext cx="2710852" cy="7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Username match?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20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dashlane-_logo_2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1293447"/>
            <a:ext cx="2006015" cy="61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1502734"/>
            <a:ext cx="2006015" cy="50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02" y="1293447"/>
            <a:ext cx="819567" cy="819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" y="5409435"/>
            <a:ext cx="2006015" cy="687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22" y="5409435"/>
            <a:ext cx="2006015" cy="573720"/>
          </a:xfrm>
          <a:prstGeom prst="rect">
            <a:avLst/>
          </a:prstGeom>
        </p:spPr>
      </p:pic>
      <p:pic>
        <p:nvPicPr>
          <p:cNvPr id="16" name="Picture 15" descr="pwmngrresearch-lastpas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0"/>
          <a:stretch/>
        </p:blipFill>
        <p:spPr>
          <a:xfrm>
            <a:off x="3273246" y="2332075"/>
            <a:ext cx="2594682" cy="564863"/>
          </a:xfrm>
          <a:prstGeom prst="rect">
            <a:avLst/>
          </a:prstGeom>
        </p:spPr>
      </p:pic>
      <p:pic>
        <p:nvPicPr>
          <p:cNvPr id="17" name="Picture 16" descr="pwmngrresearch-Keep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62"/>
          <a:stretch/>
        </p:blipFill>
        <p:spPr>
          <a:xfrm>
            <a:off x="3262394" y="4031004"/>
            <a:ext cx="2605534" cy="1116723"/>
          </a:xfrm>
          <a:prstGeom prst="rect">
            <a:avLst/>
          </a:prstGeom>
        </p:spPr>
      </p:pic>
      <p:pic>
        <p:nvPicPr>
          <p:cNvPr id="18" name="Picture 17" descr="pwmngrresearch-keepas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r="8308"/>
          <a:stretch/>
        </p:blipFill>
        <p:spPr>
          <a:xfrm>
            <a:off x="5975949" y="2337508"/>
            <a:ext cx="2717456" cy="614164"/>
          </a:xfrm>
          <a:prstGeom prst="rect">
            <a:avLst/>
          </a:prstGeom>
        </p:spPr>
      </p:pic>
      <p:pic>
        <p:nvPicPr>
          <p:cNvPr id="19" name="Picture 18" descr="pwmngrresearch5-dashlan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2" r="7499"/>
          <a:stretch/>
        </p:blipFill>
        <p:spPr>
          <a:xfrm>
            <a:off x="513396" y="2343313"/>
            <a:ext cx="2622174" cy="523871"/>
          </a:xfrm>
          <a:prstGeom prst="rect">
            <a:avLst/>
          </a:prstGeom>
        </p:spPr>
      </p:pic>
      <p:pic>
        <p:nvPicPr>
          <p:cNvPr id="20" name="Picture 19" descr="pwmngrresearch-1Password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55672" r="27551"/>
          <a:stretch/>
        </p:blipFill>
        <p:spPr>
          <a:xfrm>
            <a:off x="513782" y="4283084"/>
            <a:ext cx="2610549" cy="814133"/>
          </a:xfrm>
          <a:prstGeom prst="rect">
            <a:avLst/>
          </a:prstGeom>
        </p:spPr>
      </p:pic>
      <p:pic>
        <p:nvPicPr>
          <p:cNvPr id="23" name="Picture 22" descr="Screen Shot 2016-06-09 at 8.30.47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6188539" y="5503076"/>
            <a:ext cx="2224198" cy="580926"/>
          </a:xfrm>
          <a:prstGeom prst="rect">
            <a:avLst/>
          </a:prstGeom>
        </p:spPr>
      </p:pic>
      <p:pic>
        <p:nvPicPr>
          <p:cNvPr id="24" name="Picture 23" descr="pwmngrresearch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9" y="4243620"/>
            <a:ext cx="2710852" cy="759678"/>
          </a:xfrm>
          <a:prstGeom prst="rect">
            <a:avLst/>
          </a:prstGeom>
        </p:spPr>
      </p:pic>
      <p:sp>
        <p:nvSpPr>
          <p:cNvPr id="25" name="Multiply 24"/>
          <p:cNvSpPr/>
          <p:nvPr/>
        </p:nvSpPr>
        <p:spPr>
          <a:xfrm>
            <a:off x="6679217" y="3944322"/>
            <a:ext cx="1357505" cy="1408138"/>
          </a:xfrm>
          <a:prstGeom prst="mathMultiply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can help you recover your password</a:t>
            </a:r>
          </a:p>
          <a:p>
            <a:r>
              <a:rPr lang="en-US" dirty="0" smtClean="0"/>
              <a:t>But 1Password lets you have a hint! </a:t>
            </a:r>
            <a:endParaRPr lang="en-US" dirty="0"/>
          </a:p>
        </p:txBody>
      </p:sp>
      <p:pic>
        <p:nvPicPr>
          <p:cNvPr id="5" name="Picture 4" descr="Screen Shot 2015-10-11 at 7.56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t="37161" r="16807" b="27022"/>
          <a:stretch/>
        </p:blipFill>
        <p:spPr>
          <a:xfrm>
            <a:off x="753969" y="2949269"/>
            <a:ext cx="7757180" cy="2762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8" y="4941479"/>
            <a:ext cx="2956440" cy="10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Keeper pressures you to buy!</a:t>
            </a:r>
          </a:p>
          <a:p>
            <a:r>
              <a:rPr lang="en-US" dirty="0" smtClean="0"/>
              <a:t>I’m not unprotected! I’m cheap! </a:t>
            </a:r>
            <a:endParaRPr lang="en-US" dirty="0"/>
          </a:p>
        </p:txBody>
      </p:sp>
      <p:pic>
        <p:nvPicPr>
          <p:cNvPr id="4" name="Picture 3" descr="Screen Shot 2015-10-13 at 10.3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972013"/>
            <a:ext cx="81915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1" y="4924434"/>
            <a:ext cx="3328142" cy="9518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189843" y="4569818"/>
            <a:ext cx="2396700" cy="114933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6299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minute thoughts!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browser plug-in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2+ factor authentication includes biometrics: face and fingerprint</a:t>
            </a:r>
          </a:p>
          <a:p>
            <a:r>
              <a:rPr lang="en-US" dirty="0" smtClean="0">
                <a:sym typeface="Wingdings"/>
              </a:rPr>
              <a:t>Face was fairly unreliable,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but I’ll never use biometrics anyway!</a:t>
            </a:r>
          </a:p>
        </p:txBody>
      </p:sp>
      <p:pic>
        <p:nvPicPr>
          <p:cNvPr id="6" name="Picture 5" descr="Screen Shot 2016-06-09 at 8.30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b="14371"/>
          <a:stretch/>
        </p:blipFill>
        <p:spPr>
          <a:xfrm>
            <a:off x="145994" y="5292365"/>
            <a:ext cx="3192376" cy="833799"/>
          </a:xfrm>
          <a:prstGeom prst="rect">
            <a:avLst/>
          </a:prstGeom>
        </p:spPr>
      </p:pic>
      <p:pic>
        <p:nvPicPr>
          <p:cNvPr id="8" name="Picture 7" descr="Screen Shot 2016-06-09 at 10.52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19" y="3899647"/>
            <a:ext cx="3490981" cy="27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cards!</a:t>
            </a:r>
            <a:endParaRPr lang="en-US" dirty="0"/>
          </a:p>
        </p:txBody>
      </p:sp>
      <p:pic>
        <p:nvPicPr>
          <p:cNvPr id="5" name="Picture 4" descr="Screen Shot 2015-10-05 at 8.2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12" y="1574013"/>
            <a:ext cx="5720263" cy="4346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8" y="5192127"/>
            <a:ext cx="3579018" cy="8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cards</a:t>
            </a:r>
            <a:endParaRPr lang="en-US" dirty="0"/>
          </a:p>
        </p:txBody>
      </p:sp>
      <p:pic>
        <p:nvPicPr>
          <p:cNvPr id="4" name="Picture 3" descr="Screen Shot 2015-10-04 at 4.2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47" y="1456167"/>
            <a:ext cx="5645551" cy="4314772"/>
          </a:xfrm>
          <a:prstGeom prst="rect">
            <a:avLst/>
          </a:prstGeom>
        </p:spPr>
      </p:pic>
      <p:pic>
        <p:nvPicPr>
          <p:cNvPr id="6" name="Picture 5" descr="dashlane-_logo_23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4" y="4876538"/>
            <a:ext cx="2924473" cy="8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minute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Keepass</a:t>
            </a:r>
            <a:r>
              <a:rPr lang="en-US" dirty="0" smtClean="0"/>
              <a:t>: Two-channel auto-type obfuscation</a:t>
            </a:r>
          </a:p>
          <a:p>
            <a:r>
              <a:rPr lang="en-US" dirty="0" err="1" smtClean="0"/>
              <a:t>mymail@provider.com</a:t>
            </a:r>
            <a:r>
              <a:rPr lang="en-US" dirty="0" smtClean="0"/>
              <a:t> gets split: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Made the news June 2016 – auto check for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updates was done over HTTP w/ no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signing; for ad revenue.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" y="4488445"/>
            <a:ext cx="1663907" cy="1663907"/>
          </a:xfrm>
          <a:prstGeom prst="rect">
            <a:avLst/>
          </a:prstGeom>
        </p:spPr>
      </p:pic>
      <p:pic>
        <p:nvPicPr>
          <p:cNvPr id="6" name="Picture 5" descr="Screen Shot 2015-10-15 at 12.41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02" y="2784149"/>
            <a:ext cx="4714408" cy="10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0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jekam@cisco.com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txjenniek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txjenniek</a:t>
            </a:r>
            <a:endParaRPr lang="en-US" dirty="0" smtClean="0"/>
          </a:p>
          <a:p>
            <a:pPr lvl="1"/>
            <a:r>
              <a:rPr lang="en-US" dirty="0" smtClean="0"/>
              <a:t>Form Filling</a:t>
            </a:r>
          </a:p>
          <a:p>
            <a:pPr lvl="1"/>
            <a:r>
              <a:rPr lang="en-US" dirty="0" smtClean="0"/>
              <a:t>Password generation (pronounceable, entropy?)</a:t>
            </a:r>
          </a:p>
          <a:p>
            <a:pPr lvl="1"/>
            <a:r>
              <a:rPr lang="en-US" dirty="0" smtClean="0"/>
              <a:t>Sharing passwords</a:t>
            </a:r>
          </a:p>
          <a:p>
            <a:pPr lvl="1"/>
            <a:r>
              <a:rPr lang="en-US" dirty="0" smtClean="0"/>
              <a:t>Storing files</a:t>
            </a:r>
          </a:p>
          <a:p>
            <a:pPr lvl="1"/>
            <a:r>
              <a:rPr lang="en-US" dirty="0" smtClean="0"/>
              <a:t>Auto-change of passwords</a:t>
            </a:r>
          </a:p>
          <a:p>
            <a:pPr lvl="1"/>
            <a:r>
              <a:rPr lang="en-US" dirty="0" smtClean="0"/>
              <a:t>Permissions requested of browsers,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  <a:endParaRPr lang="en-US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23862"/>
          <a:stretch/>
        </p:blipFill>
        <p:spPr>
          <a:xfrm rot="5400000">
            <a:off x="2501566" y="1582466"/>
            <a:ext cx="4237152" cy="39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new-</a:t>
            </a:r>
            <a:r>
              <a:rPr lang="en-US" dirty="0" err="1" smtClean="0"/>
              <a:t>ish</a:t>
            </a:r>
            <a:r>
              <a:rPr lang="en-US" dirty="0" smtClean="0"/>
              <a:t> puppy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new-</a:t>
            </a:r>
            <a:r>
              <a:rPr lang="en-US" dirty="0" err="1" smtClean="0"/>
              <a:t>ish</a:t>
            </a:r>
            <a:r>
              <a:rPr lang="en-US" dirty="0" smtClean="0"/>
              <a:t> puppy owner</a:t>
            </a:r>
            <a:endParaRPr lang="en-US" dirty="0"/>
          </a:p>
        </p:txBody>
      </p:sp>
      <p:pic>
        <p:nvPicPr>
          <p:cNvPr id="5" name="Picture 4" descr="IMG_20160526_184517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22" y="833799"/>
            <a:ext cx="4136965" cy="55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Security Researcher for Cisco</a:t>
            </a:r>
          </a:p>
          <a:p>
            <a:pPr lvl="1"/>
            <a:r>
              <a:rPr lang="en-US" dirty="0" smtClean="0"/>
              <a:t>Slightly paranoid</a:t>
            </a:r>
          </a:p>
          <a:p>
            <a:pPr lvl="1"/>
            <a:r>
              <a:rPr lang="en-US" dirty="0" smtClean="0"/>
              <a:t>A new-</a:t>
            </a:r>
            <a:r>
              <a:rPr lang="en-US" dirty="0" err="1" smtClean="0"/>
              <a:t>ish</a:t>
            </a:r>
            <a:r>
              <a:rPr lang="en-US" dirty="0" smtClean="0"/>
              <a:t> puppy owner</a:t>
            </a:r>
          </a:p>
          <a:p>
            <a:pPr lvl="1"/>
            <a:r>
              <a:rPr lang="en-US" dirty="0" smtClean="0"/>
              <a:t>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BI">
      <a:dk1>
        <a:sysClr val="windowText" lastClr="000000"/>
      </a:dk1>
      <a:lt1>
        <a:sysClr val="window" lastClr="FFFFFF"/>
      </a:lt1>
      <a:dk2>
        <a:srgbClr val="62B5E5"/>
      </a:dk2>
      <a:lt2>
        <a:srgbClr val="EEECE1"/>
      </a:lt2>
      <a:accent1>
        <a:srgbClr val="62B5E5"/>
      </a:accent1>
      <a:accent2>
        <a:srgbClr val="F89728"/>
      </a:accent2>
      <a:accent3>
        <a:srgbClr val="C1D82F"/>
      </a:accent3>
      <a:accent4>
        <a:srgbClr val="EF4135"/>
      </a:accent4>
      <a:accent5>
        <a:srgbClr val="0076A9"/>
      </a:accent5>
      <a:accent6>
        <a:srgbClr val="F8D44C"/>
      </a:accent6>
      <a:hlink>
        <a:srgbClr val="F89728"/>
      </a:hlink>
      <a:folHlink>
        <a:srgbClr val="F897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4x3.thmx</Template>
  <TotalTime>3807</TotalTime>
  <Words>1229</Words>
  <Application>Microsoft Macintosh PowerPoint</Application>
  <PresentationFormat>On-screen Show (4:3)</PresentationFormat>
  <Paragraphs>292</Paragraphs>
  <Slides>52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(Almost) Everything You Need to Know About Password Managers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What have I done?</vt:lpstr>
      <vt:lpstr>Why?</vt:lpstr>
      <vt:lpstr>Why?</vt:lpstr>
      <vt:lpstr>Why?</vt:lpstr>
      <vt:lpstr>Who did I choose?</vt:lpstr>
      <vt:lpstr>Who did I choose?</vt:lpstr>
      <vt:lpstr>Who did I choose?</vt:lpstr>
      <vt:lpstr>Who did I choose?</vt:lpstr>
      <vt:lpstr>Who did I choose?</vt:lpstr>
      <vt:lpstr>Who did I choose?</vt:lpstr>
      <vt:lpstr>Who did I choose?</vt:lpstr>
      <vt:lpstr>Who did I choose?</vt:lpstr>
      <vt:lpstr>Footnote</vt:lpstr>
      <vt:lpstr>The Basics: Desktop Platforms</vt:lpstr>
      <vt:lpstr>The Basics: Mobile Platforms</vt:lpstr>
      <vt:lpstr>The Basics: Encryption</vt:lpstr>
      <vt:lpstr>The Basics: Encryption</vt:lpstr>
      <vt:lpstr>The Basics: Password Hashing</vt:lpstr>
      <vt:lpstr>Master Passwords</vt:lpstr>
      <vt:lpstr>The Basics: Cost for Syncing</vt:lpstr>
      <vt:lpstr>The Basics: Ways to Sync</vt:lpstr>
      <vt:lpstr>Two-factor Authentication</vt:lpstr>
      <vt:lpstr>Transparency (1 is least, 3 is most)</vt:lpstr>
      <vt:lpstr>Fun Stuff!</vt:lpstr>
      <vt:lpstr>Password Meters</vt:lpstr>
      <vt:lpstr>Hello</vt:lpstr>
      <vt:lpstr>Hello2U!</vt:lpstr>
      <vt:lpstr>Hello2U!</vt:lpstr>
      <vt:lpstr>happy777</vt:lpstr>
      <vt:lpstr>happy777</vt:lpstr>
      <vt:lpstr>happy777777777777777777</vt:lpstr>
      <vt:lpstr>happy777777777777777777</vt:lpstr>
      <vt:lpstr>happy777777777777777777</vt:lpstr>
      <vt:lpstr>Username match?</vt:lpstr>
      <vt:lpstr>Username match?</vt:lpstr>
      <vt:lpstr>Last minute thoughts!</vt:lpstr>
      <vt:lpstr>Last minute thoughts!</vt:lpstr>
      <vt:lpstr>Last minute thoughts!</vt:lpstr>
      <vt:lpstr>Last minute thoughts!</vt:lpstr>
      <vt:lpstr>Last minute thoughts!</vt:lpstr>
      <vt:lpstr>Last minute thoughts!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Ames;Jennie Kam</dc:creator>
  <cp:lastModifiedBy>Jennie Kam</cp:lastModifiedBy>
  <cp:revision>169</cp:revision>
  <cp:lastPrinted>2013-04-29T18:31:52Z</cp:lastPrinted>
  <dcterms:created xsi:type="dcterms:W3CDTF">2013-04-29T18:31:52Z</dcterms:created>
  <dcterms:modified xsi:type="dcterms:W3CDTF">2016-06-10T04:01:30Z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FolderId">
    <vt:lpwstr/>
  </property>
  <property fmtid="{D5CDD505-2E9C-101B-9397-08002B2CF9AE}" pid="3" name="Offisync_SaveTime">
    <vt:lpwstr/>
  </property>
  <property fmtid="{D5CDD505-2E9C-101B-9397-08002B2CF9AE}" pid="4" name="Offisync_IsSaved">
    <vt:lpwstr>False</vt:lpwstr>
  </property>
  <property fmtid="{D5CDD505-2E9C-101B-9397-08002B2CF9AE}" pid="5" name="Offisync_UniqueId">
    <vt:lpwstr>336889;24499137</vt:lpwstr>
  </property>
  <property fmtid="{D5CDD505-2E9C-101B-9397-08002B2CF9AE}" pid="6" name="CentralDesktop_MDAdded">
    <vt:lpwstr>True</vt:lpwstr>
  </property>
  <property fmtid="{D5CDD505-2E9C-101B-9397-08002B2CF9AE}" pid="7" name="Offisync_FileTitle">
    <vt:lpwstr/>
  </property>
  <property fmtid="{D5CDD505-2E9C-101B-9397-08002B2CF9AE}" pid="8" name="Offisync_UpdateToken">
    <vt:lpwstr>2013-06-20T16:40:18-0700</vt:lpwstr>
  </property>
  <property fmtid="{D5CDD505-2E9C-101B-9397-08002B2CF9AE}" pid="9" name="Offisync_ProviderName">
    <vt:lpwstr>Central Desktop</vt:lpwstr>
  </property>
</Properties>
</file>